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1" r:id="rId8"/>
    <p:sldId id="262" r:id="rId9"/>
    <p:sldId id="264" r:id="rId10"/>
    <p:sldId id="265"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8" d="100"/>
          <a:sy n="118" d="100"/>
        </p:scale>
        <p:origin x="11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A01B-B50B-3BE9-8950-920CA54DD1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8B18CF-A89F-A716-1F8B-BE37F42D6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D55EB5-22A2-86CE-6BA1-D8ABA557A700}"/>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980CEF00-81E0-3963-B34C-40CB4946AB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E9400-6B07-1F1C-2101-5437F75C9000}"/>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910860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F452A-A2CB-6DDD-CB59-E77DAFA90F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6E37D1-53C6-F5D2-4BFB-0250F0AEC1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2E361-351D-8252-EDB5-BDAEAED40AB8}"/>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EB356E79-7603-67E5-3054-45F056467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71463-AC2F-56EE-86AF-DB546956453E}"/>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850844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2F15-0EB1-3912-832E-F1781AE054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D3D964-0AA8-C154-5DD6-AD9AB66F4E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B63B77-D6CF-4D57-6CC2-80490E3DF611}"/>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582B31B3-3718-9419-13A0-1458CB90D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7FE96-9D83-942F-E351-FF736767D996}"/>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270439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F3E8-170F-EFB6-3C07-78E94D9A2E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5013EC-F049-CC5E-0331-5432EE3176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43DDB0-5A00-4B44-7200-32E657573F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5B14AE-FDA6-ED91-4408-51017DE44768}"/>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6" name="Footer Placeholder 5">
            <a:extLst>
              <a:ext uri="{FF2B5EF4-FFF2-40B4-BE49-F238E27FC236}">
                <a16:creationId xmlns:a16="http://schemas.microsoft.com/office/drawing/2014/main" id="{790755B1-CAB3-A486-3C56-39A1004D8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BA0CB-4485-066D-3E6D-1456DEFC8BD7}"/>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2844659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4BB4-4EF5-5F63-DBE6-1906AF25ED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CB2DD9-CEB4-5907-E135-1B288367C5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651795-B092-BF3E-22FF-10780BDA7D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A86EFC-094B-0ABD-84E5-B6E7A90102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728EF-B72A-49F4-BDD0-831E6EFF9B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2F06AE-8719-11C6-378A-F1FCA60B3407}"/>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8" name="Footer Placeholder 7">
            <a:extLst>
              <a:ext uri="{FF2B5EF4-FFF2-40B4-BE49-F238E27FC236}">
                <a16:creationId xmlns:a16="http://schemas.microsoft.com/office/drawing/2014/main" id="{66433A1A-95A9-0124-BA8D-F59196A43C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C331B8-8728-C211-ABB4-2F6574166608}"/>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238540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8D6C6-CADE-FCB4-EE70-5B754E153D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A434CB-C8C4-4209-6344-AAC55DFBA739}"/>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4" name="Footer Placeholder 3">
            <a:extLst>
              <a:ext uri="{FF2B5EF4-FFF2-40B4-BE49-F238E27FC236}">
                <a16:creationId xmlns:a16="http://schemas.microsoft.com/office/drawing/2014/main" id="{F1D2FAB9-D561-F36C-6613-F34980841C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B594C5-A22B-8220-BC47-212EC872D59C}"/>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252934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6A7125-6685-183B-6BDB-2CC3D633F414}"/>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3" name="Footer Placeholder 2">
            <a:extLst>
              <a:ext uri="{FF2B5EF4-FFF2-40B4-BE49-F238E27FC236}">
                <a16:creationId xmlns:a16="http://schemas.microsoft.com/office/drawing/2014/main" id="{4B473D7B-B89E-8829-CE02-E0FCF8EA46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57CF3A-2ABE-9C05-87F0-07CE66AF6792}"/>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1587421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E2D7-DD9E-3FF0-B2FB-1A02F6F90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8B118B-1C05-CDFF-E2B4-A876002CA0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0DB53A-2335-7BDE-0F25-6E1546FF9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41D2-21C6-50C4-BAB8-DF15A6F29F00}"/>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6" name="Footer Placeholder 5">
            <a:extLst>
              <a:ext uri="{FF2B5EF4-FFF2-40B4-BE49-F238E27FC236}">
                <a16:creationId xmlns:a16="http://schemas.microsoft.com/office/drawing/2014/main" id="{9C4D293D-99CA-1A57-5C43-4EC44D937B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D0142D-2BE6-D234-8CE3-703FA20231F5}"/>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43971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EF7BE-D920-24BC-50E1-FC9D51D67B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E2874A-F23B-A287-95D0-ADC779F16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363A0C-D930-0C31-E855-08F73DEAC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5B0C85-FE2B-EE93-5BD9-68BA4FE10F14}"/>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6" name="Footer Placeholder 5">
            <a:extLst>
              <a:ext uri="{FF2B5EF4-FFF2-40B4-BE49-F238E27FC236}">
                <a16:creationId xmlns:a16="http://schemas.microsoft.com/office/drawing/2014/main" id="{6A2AD615-A8F1-3FB4-8FA4-DCF81D0EC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51566F-06A4-8836-8C27-10AF0C6E38D5}"/>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104219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59D2-607C-1684-731B-09BE60B77D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764A6D-50A4-D4A8-0CB3-55155F489F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79A37F-6B6C-BC0A-232A-095D202B2944}"/>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950D48B7-5B47-240F-8CDE-7DAF05AD60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5F9E3-5AD8-2ECD-5349-40EF0E4D5E03}"/>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13867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55B363-1813-47D6-745A-ED672ACD5E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6D9E84-3495-FF06-16B0-6CE01EFDB9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CA419B-6117-B57B-7283-2B0EEBC2AB34}"/>
              </a:ext>
            </a:extLst>
          </p:cNvPr>
          <p:cNvSpPr>
            <a:spLocks noGrp="1"/>
          </p:cNvSpPr>
          <p:nvPr>
            <p:ph type="dt" sz="half" idx="10"/>
          </p:nvPr>
        </p:nvSpPr>
        <p:spPr/>
        <p:txBody>
          <a:body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B69D4BB4-3567-2F28-4FCF-88D9B1D66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99365-D210-C3AA-274C-024E03AA4FEE}"/>
              </a:ext>
            </a:extLst>
          </p:cNvPr>
          <p:cNvSpPr>
            <a:spLocks noGrp="1"/>
          </p:cNvSpPr>
          <p:nvPr>
            <p:ph type="sldNum" sz="quarter" idx="12"/>
          </p:nvPr>
        </p:nvSpPr>
        <p:spPr/>
        <p:txBody>
          <a:bodyPr/>
          <a:lstStyle/>
          <a:p>
            <a:fld id="{C5B200BE-FCC1-46F0-88BB-574A855D801E}" type="slidenum">
              <a:rPr lang="en-US" smtClean="0"/>
              <a:t>‹#›</a:t>
            </a:fld>
            <a:endParaRPr lang="en-US"/>
          </a:p>
        </p:txBody>
      </p:sp>
    </p:spTree>
    <p:extLst>
      <p:ext uri="{BB962C8B-B14F-4D97-AF65-F5344CB8AC3E}">
        <p14:creationId xmlns:p14="http://schemas.microsoft.com/office/powerpoint/2010/main" val="349773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22C16-2372-A2C5-C115-AD5D299452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19A90C-CEA5-04BD-13CC-08D6746B5C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8248EA-70A8-A604-8AC2-C57CD13A3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4DE6D8-7A66-41B1-AA9F-E25FAA76AD2B}" type="datetimeFigureOut">
              <a:rPr lang="en-US" smtClean="0"/>
              <a:t>10/7/2023</a:t>
            </a:fld>
            <a:endParaRPr lang="en-US"/>
          </a:p>
        </p:txBody>
      </p:sp>
      <p:sp>
        <p:nvSpPr>
          <p:cNvPr id="5" name="Footer Placeholder 4">
            <a:extLst>
              <a:ext uri="{FF2B5EF4-FFF2-40B4-BE49-F238E27FC236}">
                <a16:creationId xmlns:a16="http://schemas.microsoft.com/office/drawing/2014/main" id="{D28D66F9-ABCA-1B78-E50C-B046EF3A75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1BCB52-8BE9-B443-439D-F4B7D9C6D5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200BE-FCC1-46F0-88BB-574A855D801E}" type="slidenum">
              <a:rPr lang="en-US" smtClean="0"/>
              <a:t>‹#›</a:t>
            </a:fld>
            <a:endParaRPr lang="en-US"/>
          </a:p>
        </p:txBody>
      </p:sp>
    </p:spTree>
    <p:extLst>
      <p:ext uri="{BB962C8B-B14F-4D97-AF65-F5344CB8AC3E}">
        <p14:creationId xmlns:p14="http://schemas.microsoft.com/office/powerpoint/2010/main" val="3568835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3C78-3D75-6EB8-49F9-6262A3340A57}"/>
              </a:ext>
            </a:extLst>
          </p:cNvPr>
          <p:cNvSpPr>
            <a:spLocks noGrp="1"/>
          </p:cNvSpPr>
          <p:nvPr>
            <p:ph type="ctrTitle"/>
          </p:nvPr>
        </p:nvSpPr>
        <p:spPr/>
        <p:txBody>
          <a:bodyPr/>
          <a:lstStyle/>
          <a:p>
            <a:r>
              <a:rPr lang="en-US" dirty="0"/>
              <a:t>Just the Science: N-95 Masks Protect Healthcare Workers</a:t>
            </a:r>
          </a:p>
        </p:txBody>
      </p:sp>
      <p:sp>
        <p:nvSpPr>
          <p:cNvPr id="3" name="Subtitle 2">
            <a:extLst>
              <a:ext uri="{FF2B5EF4-FFF2-40B4-BE49-F238E27FC236}">
                <a16:creationId xmlns:a16="http://schemas.microsoft.com/office/drawing/2014/main" id="{5B6EB02B-BF5B-BD05-47B7-B93DEA3D517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78030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4042-546F-7263-2257-5466B1FFBBC9}"/>
              </a:ext>
            </a:extLst>
          </p:cNvPr>
          <p:cNvSpPr>
            <a:spLocks noGrp="1"/>
          </p:cNvSpPr>
          <p:nvPr>
            <p:ph type="title"/>
          </p:nvPr>
        </p:nvSpPr>
        <p:spPr/>
        <p:txBody>
          <a:bodyPr/>
          <a:lstStyle/>
          <a:p>
            <a:r>
              <a:rPr lang="en-US" dirty="0"/>
              <a:t>The Propaganda</a:t>
            </a:r>
          </a:p>
        </p:txBody>
      </p:sp>
      <p:sp>
        <p:nvSpPr>
          <p:cNvPr id="3" name="Content Placeholder 2">
            <a:extLst>
              <a:ext uri="{FF2B5EF4-FFF2-40B4-BE49-F238E27FC236}">
                <a16:creationId xmlns:a16="http://schemas.microsoft.com/office/drawing/2014/main" id="{016EEC8E-F946-5050-5DC0-E76B37A9E59A}"/>
              </a:ext>
            </a:extLst>
          </p:cNvPr>
          <p:cNvSpPr>
            <a:spLocks noGrp="1"/>
          </p:cNvSpPr>
          <p:nvPr>
            <p:ph idx="1"/>
          </p:nvPr>
        </p:nvSpPr>
        <p:spPr/>
        <p:txBody>
          <a:bodyPr/>
          <a:lstStyle/>
          <a:p>
            <a:pPr marL="514350" indent="-514350">
              <a:buAutoNum type="alphaUcPeriod"/>
            </a:pPr>
            <a:r>
              <a:rPr lang="en-US" dirty="0"/>
              <a:t>Particle Size</a:t>
            </a:r>
          </a:p>
          <a:p>
            <a:pPr marL="0" indent="0">
              <a:buNone/>
            </a:pPr>
            <a:r>
              <a:rPr lang="en-US" dirty="0"/>
              <a:t>      1. N-95 masks are rated to filter at 0.3 microns. </a:t>
            </a:r>
          </a:p>
          <a:p>
            <a:pPr marL="0" indent="0">
              <a:buNone/>
            </a:pPr>
            <a:r>
              <a:rPr lang="en-US" dirty="0"/>
              <a:t>           a. The COVID virus particle is about 0.1 microns.</a:t>
            </a:r>
          </a:p>
          <a:p>
            <a:pPr marL="0" indent="0">
              <a:buNone/>
            </a:pPr>
            <a:r>
              <a:rPr lang="en-US" dirty="0"/>
              <a:t>       2. Hence, it is like trying to “stop water with a chain link fence or</a:t>
            </a:r>
          </a:p>
          <a:p>
            <a:pPr marL="0" indent="0">
              <a:buNone/>
            </a:pPr>
            <a:r>
              <a:rPr lang="en-US" dirty="0"/>
              <a:t>           stopping a mosquito with a chain link fence.”  </a:t>
            </a:r>
          </a:p>
          <a:p>
            <a:pPr marL="0" indent="0">
              <a:buNone/>
            </a:pPr>
            <a:endParaRPr lang="en-US" dirty="0"/>
          </a:p>
        </p:txBody>
      </p:sp>
    </p:spTree>
    <p:extLst>
      <p:ext uri="{BB962C8B-B14F-4D97-AF65-F5344CB8AC3E}">
        <p14:creationId xmlns:p14="http://schemas.microsoft.com/office/powerpoint/2010/main" val="181814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6045-AE89-2E01-F458-A7E03467890B}"/>
              </a:ext>
            </a:extLst>
          </p:cNvPr>
          <p:cNvSpPr>
            <a:spLocks noGrp="1"/>
          </p:cNvSpPr>
          <p:nvPr>
            <p:ph type="title"/>
          </p:nvPr>
        </p:nvSpPr>
        <p:spPr/>
        <p:txBody>
          <a:bodyPr/>
          <a:lstStyle/>
          <a:p>
            <a:r>
              <a:rPr lang="en-US" dirty="0"/>
              <a:t>The Propaganda</a:t>
            </a:r>
          </a:p>
        </p:txBody>
      </p:sp>
      <p:sp>
        <p:nvSpPr>
          <p:cNvPr id="3" name="Content Placeholder 2">
            <a:extLst>
              <a:ext uri="{FF2B5EF4-FFF2-40B4-BE49-F238E27FC236}">
                <a16:creationId xmlns:a16="http://schemas.microsoft.com/office/drawing/2014/main" id="{4D3352E0-059B-EC36-E926-302B1506B4BA}"/>
              </a:ext>
            </a:extLst>
          </p:cNvPr>
          <p:cNvSpPr>
            <a:spLocks noGrp="1"/>
          </p:cNvSpPr>
          <p:nvPr>
            <p:ph idx="1"/>
          </p:nvPr>
        </p:nvSpPr>
        <p:spPr/>
        <p:txBody>
          <a:bodyPr/>
          <a:lstStyle/>
          <a:p>
            <a:pPr marL="0" indent="0">
              <a:buNone/>
            </a:pPr>
            <a:r>
              <a:rPr lang="en-US" dirty="0"/>
              <a:t>B. Unhelpful Experts</a:t>
            </a:r>
          </a:p>
          <a:p>
            <a:pPr marL="0" indent="0">
              <a:buNone/>
            </a:pPr>
            <a:r>
              <a:rPr lang="en-US" dirty="0"/>
              <a:t>     1. Promoted the idea of herd immunity. </a:t>
            </a:r>
          </a:p>
          <a:p>
            <a:pPr marL="0" indent="0">
              <a:buNone/>
            </a:pPr>
            <a:r>
              <a:rPr lang="en-US" dirty="0"/>
              <a:t>     2. Pointed to post-pandemic statistics to present a plenary view of</a:t>
            </a:r>
          </a:p>
          <a:p>
            <a:pPr marL="0" indent="0">
              <a:buNone/>
            </a:pPr>
            <a:r>
              <a:rPr lang="en-US" dirty="0"/>
              <a:t>         the virus.</a:t>
            </a:r>
          </a:p>
          <a:p>
            <a:pPr marL="0" indent="0">
              <a:buNone/>
            </a:pPr>
            <a:r>
              <a:rPr lang="en-US" dirty="0"/>
              <a:t>          a. To make the case that the pandemic was a hoax.</a:t>
            </a:r>
          </a:p>
          <a:p>
            <a:pPr marL="0" indent="0">
              <a:buNone/>
            </a:pPr>
            <a:r>
              <a:rPr lang="en-US" dirty="0"/>
              <a:t>     3. COVID didn’t kill anybody, it was the comorbidities. </a:t>
            </a:r>
          </a:p>
          <a:p>
            <a:pPr marL="0" indent="0">
              <a:buNone/>
            </a:pPr>
            <a:r>
              <a:rPr lang="en-US" dirty="0"/>
              <a:t>          a. COVID-19 is a disease caused by a virus named SARS-CoV-2.</a:t>
            </a:r>
          </a:p>
          <a:p>
            <a:pPr marL="0" indent="0">
              <a:buNone/>
            </a:pPr>
            <a:r>
              <a:rPr lang="en-US" dirty="0"/>
              <a:t>               aa. SARS: Severe Acute Respiratory Syndrome  </a:t>
            </a:r>
          </a:p>
        </p:txBody>
      </p:sp>
    </p:spTree>
    <p:extLst>
      <p:ext uri="{BB962C8B-B14F-4D97-AF65-F5344CB8AC3E}">
        <p14:creationId xmlns:p14="http://schemas.microsoft.com/office/powerpoint/2010/main" val="3647121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DBC1-6165-FC2D-A204-FEA2C2EBE76C}"/>
              </a:ext>
            </a:extLst>
          </p:cNvPr>
          <p:cNvSpPr>
            <a:spLocks noGrp="1"/>
          </p:cNvSpPr>
          <p:nvPr>
            <p:ph type="title"/>
          </p:nvPr>
        </p:nvSpPr>
        <p:spPr/>
        <p:txBody>
          <a:bodyPr/>
          <a:lstStyle/>
          <a:p>
            <a:r>
              <a:rPr lang="en-US" dirty="0"/>
              <a:t>The Propaganda</a:t>
            </a:r>
          </a:p>
        </p:txBody>
      </p:sp>
      <p:sp>
        <p:nvSpPr>
          <p:cNvPr id="3" name="Content Placeholder 2">
            <a:extLst>
              <a:ext uri="{FF2B5EF4-FFF2-40B4-BE49-F238E27FC236}">
                <a16:creationId xmlns:a16="http://schemas.microsoft.com/office/drawing/2014/main" id="{10A7F838-A631-EC74-48B5-AF199DE7385E}"/>
              </a:ext>
            </a:extLst>
          </p:cNvPr>
          <p:cNvSpPr>
            <a:spLocks noGrp="1"/>
          </p:cNvSpPr>
          <p:nvPr>
            <p:ph idx="1"/>
          </p:nvPr>
        </p:nvSpPr>
        <p:spPr>
          <a:xfrm>
            <a:off x="838200" y="1542403"/>
            <a:ext cx="10515600" cy="4893827"/>
          </a:xfrm>
        </p:spPr>
        <p:txBody>
          <a:bodyPr>
            <a:normAutofit lnSpcReduction="10000"/>
          </a:bodyPr>
          <a:lstStyle/>
          <a:p>
            <a:pPr marL="514350" indent="-514350">
              <a:buAutoNum type="alphaUcPeriod"/>
            </a:pPr>
            <a:r>
              <a:rPr lang="en-US" dirty="0"/>
              <a:t>By way of example: The importance of independent research. </a:t>
            </a:r>
          </a:p>
          <a:p>
            <a:pPr marL="0" indent="0">
              <a:buNone/>
            </a:pPr>
            <a:r>
              <a:rPr lang="en-US" dirty="0"/>
              <a:t>      1. Young athletes dying of cardiac arrest on playing fields was</a:t>
            </a:r>
          </a:p>
          <a:p>
            <a:pPr marL="0" indent="0">
              <a:buNone/>
            </a:pPr>
            <a:r>
              <a:rPr lang="en-US" dirty="0"/>
              <a:t>           continually reported on social media.</a:t>
            </a:r>
          </a:p>
          <a:p>
            <a:pPr marL="0" indent="0">
              <a:buNone/>
            </a:pPr>
            <a:r>
              <a:rPr lang="en-US" dirty="0"/>
              <a:t>            a. It was inferred that this was a new phenomenon linked to</a:t>
            </a:r>
          </a:p>
          <a:p>
            <a:pPr marL="0" indent="0">
              <a:buNone/>
            </a:pPr>
            <a:r>
              <a:rPr lang="en-US" dirty="0"/>
              <a:t>                 COVID vaccines.</a:t>
            </a:r>
          </a:p>
          <a:p>
            <a:pPr marL="0" indent="0">
              <a:buNone/>
            </a:pPr>
            <a:r>
              <a:rPr lang="en-US" dirty="0"/>
              <a:t>                  aa. Athletes dying on playing fields of cardiac arrest is a</a:t>
            </a:r>
          </a:p>
          <a:p>
            <a:pPr marL="0" indent="0">
              <a:buNone/>
            </a:pPr>
            <a:r>
              <a:rPr lang="en-US" dirty="0"/>
              <a:t>                         longstanding common phenomenon: 100,000 per year</a:t>
            </a:r>
          </a:p>
          <a:p>
            <a:pPr marL="0" indent="0">
              <a:buNone/>
            </a:pPr>
            <a:r>
              <a:rPr lang="en-US" dirty="0"/>
              <a:t>                         under age 30. </a:t>
            </a:r>
          </a:p>
          <a:p>
            <a:pPr marL="0" indent="0">
              <a:buNone/>
            </a:pPr>
            <a:r>
              <a:rPr lang="en-US" dirty="0"/>
              <a:t>                  bb. Professional athletes do not live long lives. </a:t>
            </a:r>
          </a:p>
          <a:p>
            <a:pPr marL="0" indent="0">
              <a:buNone/>
            </a:pPr>
            <a:r>
              <a:rPr lang="en-US" dirty="0"/>
              <a:t>                                                 (Wallach, 2023). </a:t>
            </a:r>
          </a:p>
        </p:txBody>
      </p:sp>
    </p:spTree>
    <p:extLst>
      <p:ext uri="{BB962C8B-B14F-4D97-AF65-F5344CB8AC3E}">
        <p14:creationId xmlns:p14="http://schemas.microsoft.com/office/powerpoint/2010/main" val="3652635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EE60-E4AB-815A-BAC7-A1C58A720F5A}"/>
              </a:ext>
            </a:extLst>
          </p:cNvPr>
          <p:cNvSpPr>
            <a:spLocks noGrp="1"/>
          </p:cNvSpPr>
          <p:nvPr>
            <p:ph type="title"/>
          </p:nvPr>
        </p:nvSpPr>
        <p:spPr/>
        <p:txBody>
          <a:bodyPr/>
          <a:lstStyle/>
          <a:p>
            <a:r>
              <a:rPr lang="en-US" dirty="0"/>
              <a:t>The Propaganda</a:t>
            </a:r>
          </a:p>
        </p:txBody>
      </p:sp>
      <p:sp>
        <p:nvSpPr>
          <p:cNvPr id="3" name="Content Placeholder 2">
            <a:extLst>
              <a:ext uri="{FF2B5EF4-FFF2-40B4-BE49-F238E27FC236}">
                <a16:creationId xmlns:a16="http://schemas.microsoft.com/office/drawing/2014/main" id="{39B96DB2-8D34-F73C-44F4-2CC159CEF927}"/>
              </a:ext>
            </a:extLst>
          </p:cNvPr>
          <p:cNvSpPr>
            <a:spLocks noGrp="1"/>
          </p:cNvSpPr>
          <p:nvPr>
            <p:ph idx="1"/>
          </p:nvPr>
        </p:nvSpPr>
        <p:spPr>
          <a:xfrm>
            <a:off x="838200" y="1874177"/>
            <a:ext cx="10515600" cy="4351338"/>
          </a:xfrm>
        </p:spPr>
        <p:txBody>
          <a:bodyPr>
            <a:normAutofit fontScale="92500" lnSpcReduction="20000"/>
          </a:bodyPr>
          <a:lstStyle/>
          <a:p>
            <a:pPr marL="514350" indent="-514350">
              <a:buAutoNum type="alphaUcPeriod"/>
            </a:pPr>
            <a:r>
              <a:rPr lang="en-US" dirty="0"/>
              <a:t>The Cochrane Study</a:t>
            </a:r>
          </a:p>
          <a:p>
            <a:pPr marL="0" indent="0">
              <a:buNone/>
            </a:pPr>
            <a:r>
              <a:rPr lang="en-US" dirty="0"/>
              <a:t>      1. The go-to study by experts to establish that masks don’t work.</a:t>
            </a:r>
          </a:p>
          <a:p>
            <a:pPr marL="0" indent="0">
              <a:buNone/>
            </a:pPr>
            <a:r>
              <a:rPr lang="en-US" dirty="0"/>
              <a:t>      2. The study suggested no benefit of N-95 masks over surgical</a:t>
            </a:r>
          </a:p>
          <a:p>
            <a:pPr marL="0" indent="0">
              <a:buNone/>
            </a:pPr>
            <a:r>
              <a:rPr lang="en-US" dirty="0"/>
              <a:t>           masks.</a:t>
            </a:r>
          </a:p>
          <a:p>
            <a:pPr marL="0" indent="0">
              <a:buNone/>
            </a:pPr>
            <a:r>
              <a:rPr lang="en-US" dirty="0"/>
              <a:t>      3. Unfortunately, most clinicians did not investigate the</a:t>
            </a:r>
          </a:p>
          <a:p>
            <a:pPr marL="0" indent="0">
              <a:buNone/>
            </a:pPr>
            <a:r>
              <a:rPr lang="en-US" dirty="0"/>
              <a:t>           methodology of the study. </a:t>
            </a:r>
          </a:p>
          <a:p>
            <a:pPr marL="0" indent="0">
              <a:buNone/>
            </a:pPr>
            <a:r>
              <a:rPr lang="en-US" dirty="0"/>
              <a:t>B. The Cochrane Library itself stated that the study was inconclusive</a:t>
            </a:r>
          </a:p>
          <a:p>
            <a:pPr marL="0" indent="0">
              <a:buNone/>
            </a:pPr>
            <a:r>
              <a:rPr lang="en-US" dirty="0"/>
              <a:t>     (Cochrane, 2020).</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2110037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BF67-C3D4-614F-C4AE-A6CEB4B29B03}"/>
              </a:ext>
            </a:extLst>
          </p:cNvPr>
          <p:cNvSpPr>
            <a:spLocks noGrp="1"/>
          </p:cNvSpPr>
          <p:nvPr>
            <p:ph type="title"/>
          </p:nvPr>
        </p:nvSpPr>
        <p:spPr/>
        <p:txBody>
          <a:bodyPr/>
          <a:lstStyle/>
          <a:p>
            <a:r>
              <a:rPr lang="en-US" dirty="0"/>
              <a:t>“Masks don’t work.” End of discussion?</a:t>
            </a:r>
          </a:p>
        </p:txBody>
      </p:sp>
      <p:sp>
        <p:nvSpPr>
          <p:cNvPr id="3" name="Content Placeholder 2">
            <a:extLst>
              <a:ext uri="{FF2B5EF4-FFF2-40B4-BE49-F238E27FC236}">
                <a16:creationId xmlns:a16="http://schemas.microsoft.com/office/drawing/2014/main" id="{88B0A647-2D0E-4165-4A43-6C270C238F69}"/>
              </a:ext>
            </a:extLst>
          </p:cNvPr>
          <p:cNvSpPr>
            <a:spLocks noGrp="1"/>
          </p:cNvSpPr>
          <p:nvPr>
            <p:ph idx="1"/>
          </p:nvPr>
        </p:nvSpPr>
        <p:spPr>
          <a:xfrm>
            <a:off x="838200" y="1825625"/>
            <a:ext cx="10515600" cy="4777476"/>
          </a:xfrm>
        </p:spPr>
        <p:txBody>
          <a:bodyPr/>
          <a:lstStyle/>
          <a:p>
            <a:pPr marL="0" indent="0">
              <a:buNone/>
            </a:pPr>
            <a:r>
              <a:rPr lang="en-US" dirty="0"/>
              <a:t>Many experts simply say, “Masks don’t work” and leave it at that without offering any alternative. More than likely, this stance is driven by what they believe about COVID. </a:t>
            </a:r>
          </a:p>
          <a:p>
            <a:pPr marL="0" indent="0">
              <a:buNone/>
            </a:pPr>
            <a:r>
              <a:rPr lang="en-US" dirty="0"/>
              <a:t>However, as healthcare professionals, we should know that in recent history a pandemic occurs about every 15 years (NIH, 2021). </a:t>
            </a:r>
          </a:p>
          <a:p>
            <a:pPr marL="0" indent="0">
              <a:buNone/>
            </a:pPr>
            <a:r>
              <a:rPr lang="en-US" dirty="0"/>
              <a:t>Hence, as healthcare professionals, we need to know what works in order to be prepared for the next pandemic.  </a:t>
            </a:r>
          </a:p>
        </p:txBody>
      </p:sp>
    </p:spTree>
    <p:extLst>
      <p:ext uri="{BB962C8B-B14F-4D97-AF65-F5344CB8AC3E}">
        <p14:creationId xmlns:p14="http://schemas.microsoft.com/office/powerpoint/2010/main" val="1838945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FA32-8D15-E1D7-C32F-993A07C56E86}"/>
              </a:ext>
            </a:extLst>
          </p:cNvPr>
          <p:cNvSpPr>
            <a:spLocks noGrp="1"/>
          </p:cNvSpPr>
          <p:nvPr>
            <p:ph type="title"/>
          </p:nvPr>
        </p:nvSpPr>
        <p:spPr/>
        <p:txBody>
          <a:bodyPr/>
          <a:lstStyle/>
          <a:p>
            <a:r>
              <a:rPr lang="en-US" dirty="0"/>
              <a:t>Experiential Evidence</a:t>
            </a:r>
          </a:p>
        </p:txBody>
      </p:sp>
      <p:sp>
        <p:nvSpPr>
          <p:cNvPr id="3" name="Content Placeholder 2">
            <a:extLst>
              <a:ext uri="{FF2B5EF4-FFF2-40B4-BE49-F238E27FC236}">
                <a16:creationId xmlns:a16="http://schemas.microsoft.com/office/drawing/2014/main" id="{CB92D108-152C-6B17-BDE1-C0B0FF6335FD}"/>
              </a:ext>
            </a:extLst>
          </p:cNvPr>
          <p:cNvSpPr>
            <a:spLocks noGrp="1"/>
          </p:cNvSpPr>
          <p:nvPr>
            <p:ph idx="1"/>
          </p:nvPr>
        </p:nvSpPr>
        <p:spPr>
          <a:xfrm>
            <a:off x="781556" y="1574771"/>
            <a:ext cx="10515600" cy="5028329"/>
          </a:xfrm>
        </p:spPr>
        <p:txBody>
          <a:bodyPr>
            <a:normAutofit lnSpcReduction="10000"/>
          </a:bodyPr>
          <a:lstStyle/>
          <a:p>
            <a:pPr marL="514350" indent="-514350">
              <a:buAutoNum type="alphaUcPeriod"/>
            </a:pPr>
            <a:r>
              <a:rPr lang="en-US" dirty="0"/>
              <a:t>The absolute best place to be infected by COVID 19 was in COVID</a:t>
            </a:r>
          </a:p>
          <a:p>
            <a:pPr marL="0" indent="0">
              <a:buNone/>
            </a:pPr>
            <a:r>
              <a:rPr lang="en-US" dirty="0"/>
              <a:t>       isolation units during the pandemic. This was NOT due to caring for</a:t>
            </a:r>
          </a:p>
          <a:p>
            <a:pPr marL="0" indent="0">
              <a:buNone/>
            </a:pPr>
            <a:r>
              <a:rPr lang="en-US" dirty="0"/>
              <a:t>       infected patients, but because...</a:t>
            </a:r>
          </a:p>
          <a:p>
            <a:pPr marL="0" indent="0">
              <a:buNone/>
            </a:pPr>
            <a:r>
              <a:rPr lang="en-US" dirty="0"/>
              <a:t>       1. Rooms were sealed with plastic zipper doors, but not negative</a:t>
            </a:r>
          </a:p>
          <a:p>
            <a:pPr marL="0" indent="0">
              <a:buNone/>
            </a:pPr>
            <a:r>
              <a:rPr lang="en-US" dirty="0"/>
              <a:t>            pressure rooms creating a viral chamber in each room.  </a:t>
            </a:r>
          </a:p>
          <a:p>
            <a:pPr marL="0" indent="0">
              <a:buNone/>
            </a:pPr>
            <a:r>
              <a:rPr lang="en-US" dirty="0"/>
              <a:t>       2. COVID units were not treated as one room. This led to the</a:t>
            </a:r>
          </a:p>
          <a:p>
            <a:pPr marL="0" indent="0">
              <a:buNone/>
            </a:pPr>
            <a:r>
              <a:rPr lang="en-US" dirty="0"/>
              <a:t>           excessive donning and doffing of PPE.</a:t>
            </a:r>
          </a:p>
          <a:p>
            <a:pPr marL="0" indent="0">
              <a:buNone/>
            </a:pPr>
            <a:r>
              <a:rPr lang="en-US" dirty="0"/>
              <a:t>       3. Clinicians were routinely closer than </a:t>
            </a:r>
            <a:r>
              <a:rPr lang="en-US" dirty="0" err="1"/>
              <a:t>3ft</a:t>
            </a:r>
            <a:r>
              <a:rPr lang="en-US" dirty="0"/>
              <a:t> to patients. </a:t>
            </a:r>
          </a:p>
          <a:p>
            <a:pPr marL="0" indent="0">
              <a:buNone/>
            </a:pPr>
            <a:r>
              <a:rPr lang="en-US" dirty="0"/>
              <a:t>B. Nevertheless, facilities were able to maintain a sufficient number of</a:t>
            </a:r>
          </a:p>
          <a:p>
            <a:pPr marL="0" indent="0">
              <a:buNone/>
            </a:pPr>
            <a:r>
              <a:rPr lang="en-US" dirty="0"/>
              <a:t>    caregivers. Something worked. </a:t>
            </a:r>
          </a:p>
        </p:txBody>
      </p:sp>
    </p:spTree>
    <p:extLst>
      <p:ext uri="{BB962C8B-B14F-4D97-AF65-F5344CB8AC3E}">
        <p14:creationId xmlns:p14="http://schemas.microsoft.com/office/powerpoint/2010/main" val="183551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2DD3-5F6D-5023-C929-7AA2C2D28EC6}"/>
              </a:ext>
            </a:extLst>
          </p:cNvPr>
          <p:cNvSpPr>
            <a:spLocks noGrp="1"/>
          </p:cNvSpPr>
          <p:nvPr>
            <p:ph type="title"/>
          </p:nvPr>
        </p:nvSpPr>
        <p:spPr/>
        <p:txBody>
          <a:bodyPr/>
          <a:lstStyle/>
          <a:p>
            <a:r>
              <a:rPr lang="en-US" dirty="0"/>
              <a:t>The Science</a:t>
            </a:r>
          </a:p>
        </p:txBody>
      </p:sp>
      <p:sp>
        <p:nvSpPr>
          <p:cNvPr id="3" name="Content Placeholder 2">
            <a:extLst>
              <a:ext uri="{FF2B5EF4-FFF2-40B4-BE49-F238E27FC236}">
                <a16:creationId xmlns:a16="http://schemas.microsoft.com/office/drawing/2014/main" id="{2A32C481-F3C6-3C00-4A4F-4BB726FD2BD2}"/>
              </a:ext>
            </a:extLst>
          </p:cNvPr>
          <p:cNvSpPr>
            <a:spLocks noGrp="1"/>
          </p:cNvSpPr>
          <p:nvPr>
            <p:ph idx="1"/>
          </p:nvPr>
        </p:nvSpPr>
        <p:spPr>
          <a:xfrm>
            <a:off x="838200" y="1610315"/>
            <a:ext cx="10515600" cy="5049430"/>
          </a:xfrm>
        </p:spPr>
        <p:txBody>
          <a:bodyPr>
            <a:normAutofit fontScale="85000" lnSpcReduction="20000"/>
          </a:bodyPr>
          <a:lstStyle/>
          <a:p>
            <a:pPr marL="514350" indent="-514350">
              <a:buAutoNum type="alphaUcPeriod"/>
            </a:pPr>
            <a:r>
              <a:rPr lang="en-US" dirty="0"/>
              <a:t>Although-95 masks are rated to filter 0.3 micron particles, virus</a:t>
            </a:r>
          </a:p>
          <a:p>
            <a:pPr marL="0" indent="0">
              <a:buNone/>
            </a:pPr>
            <a:r>
              <a:rPr lang="en-US" dirty="0"/>
              <a:t>       particles are always attached to other particles.</a:t>
            </a:r>
          </a:p>
          <a:p>
            <a:pPr marL="0" indent="0">
              <a:buNone/>
            </a:pPr>
            <a:r>
              <a:rPr lang="en-US" dirty="0"/>
              <a:t>       1. Results in particles of 1.0 micron or larger.</a:t>
            </a:r>
          </a:p>
          <a:p>
            <a:pPr marL="514350" indent="-514350">
              <a:buAutoNum type="alphaUcPeriod" startAt="2"/>
            </a:pPr>
            <a:r>
              <a:rPr lang="en-US" dirty="0"/>
              <a:t>Particles smaller than 0.3 microns do not travel in a straight line </a:t>
            </a:r>
          </a:p>
          <a:p>
            <a:pPr marL="0" indent="0">
              <a:buNone/>
            </a:pPr>
            <a:r>
              <a:rPr lang="en-US" dirty="0"/>
              <a:t>       (Brownian motion).  </a:t>
            </a:r>
          </a:p>
          <a:p>
            <a:pPr marL="0" indent="0">
              <a:buNone/>
            </a:pPr>
            <a:r>
              <a:rPr lang="en-US" dirty="0"/>
              <a:t>C.   Viral particles are subject to electrostatic attraction produced by </a:t>
            </a:r>
          </a:p>
          <a:p>
            <a:pPr marL="0" indent="0">
              <a:buNone/>
            </a:pPr>
            <a:r>
              <a:rPr lang="en-US" dirty="0"/>
              <a:t>       N-95 masks.</a:t>
            </a:r>
          </a:p>
          <a:p>
            <a:pPr marL="514350" indent="-514350">
              <a:buAutoNum type="alphaUcPeriod" startAt="4"/>
            </a:pPr>
            <a:r>
              <a:rPr lang="en-US" dirty="0"/>
              <a:t>Viral particles are subject to van der Waals forces.</a:t>
            </a:r>
          </a:p>
          <a:p>
            <a:pPr marL="514350" indent="-514350">
              <a:buAutoNum type="alphaUcPeriod" startAt="4"/>
            </a:pPr>
            <a:endParaRPr lang="en-US" dirty="0"/>
          </a:p>
          <a:p>
            <a:pPr marL="0" indent="0">
              <a:buNone/>
            </a:pPr>
            <a:r>
              <a:rPr lang="en-US" dirty="0"/>
              <a:t>                                                  (</a:t>
            </a:r>
            <a:r>
              <a:rPr lang="en-US" dirty="0" err="1"/>
              <a:t>Litke</a:t>
            </a:r>
            <a:r>
              <a:rPr lang="en-US" dirty="0"/>
              <a:t>, 2020).      </a:t>
            </a:r>
          </a:p>
          <a:p>
            <a:pPr marL="0" indent="0">
              <a:buNone/>
            </a:pPr>
            <a:r>
              <a:rPr lang="en-US" dirty="0"/>
              <a:t>                                                             </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389934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2B83-CEA0-3612-4A74-3BE8A7026DDC}"/>
              </a:ext>
            </a:extLst>
          </p:cNvPr>
          <p:cNvSpPr>
            <a:spLocks noGrp="1"/>
          </p:cNvSpPr>
          <p:nvPr>
            <p:ph type="title"/>
          </p:nvPr>
        </p:nvSpPr>
        <p:spPr/>
        <p:txBody>
          <a:bodyPr/>
          <a:lstStyle/>
          <a:p>
            <a:r>
              <a:rPr lang="en-US" dirty="0"/>
              <a:t>The Science</a:t>
            </a:r>
          </a:p>
        </p:txBody>
      </p:sp>
      <p:sp>
        <p:nvSpPr>
          <p:cNvPr id="3" name="Content Placeholder 2">
            <a:extLst>
              <a:ext uri="{FF2B5EF4-FFF2-40B4-BE49-F238E27FC236}">
                <a16:creationId xmlns:a16="http://schemas.microsoft.com/office/drawing/2014/main" id="{AB95EBA1-48B6-DF7F-5741-E981D981E6F0}"/>
              </a:ext>
            </a:extLst>
          </p:cNvPr>
          <p:cNvSpPr>
            <a:spLocks noGrp="1"/>
          </p:cNvSpPr>
          <p:nvPr>
            <p:ph idx="1"/>
          </p:nvPr>
        </p:nvSpPr>
        <p:spPr/>
        <p:txBody>
          <a:bodyPr/>
          <a:lstStyle/>
          <a:p>
            <a:pPr marL="514350" indent="-514350">
              <a:buAutoNum type="alphaUcPeriod"/>
            </a:pPr>
            <a:r>
              <a:rPr lang="en-US" dirty="0"/>
              <a:t>Reduction of viral load. </a:t>
            </a:r>
          </a:p>
          <a:p>
            <a:pPr marL="0" indent="0">
              <a:buNone/>
            </a:pPr>
            <a:r>
              <a:rPr lang="en-US" dirty="0"/>
              <a:t>      1. Masks reduce viral load resulting in minor symptoms or no</a:t>
            </a:r>
          </a:p>
          <a:p>
            <a:pPr marL="0" indent="0">
              <a:buNone/>
            </a:pPr>
            <a:r>
              <a:rPr lang="en-US" dirty="0"/>
              <a:t>          symptoms at all (UCSF, 2020).</a:t>
            </a:r>
          </a:p>
          <a:p>
            <a:pPr marL="514350" indent="-514350">
              <a:buAutoNum type="alphaUcPeriod" startAt="2"/>
            </a:pPr>
            <a:r>
              <a:rPr lang="en-US" dirty="0"/>
              <a:t>Reduction of viral load results in micro-dosing real-time </a:t>
            </a:r>
          </a:p>
          <a:p>
            <a:pPr marL="0" indent="0">
              <a:buNone/>
            </a:pPr>
            <a:r>
              <a:rPr lang="en-US" dirty="0"/>
              <a:t>      immunization (UCSF, 2020).</a:t>
            </a:r>
          </a:p>
          <a:p>
            <a:pPr marL="0" indent="0">
              <a:buNone/>
            </a:pPr>
            <a:r>
              <a:rPr lang="en-US" dirty="0"/>
              <a:t>      1. Used against smallpox in the 16</a:t>
            </a:r>
            <a:r>
              <a:rPr lang="en-US" baseline="30000" dirty="0"/>
              <a:t>th</a:t>
            </a:r>
            <a:r>
              <a:rPr lang="en-US" dirty="0"/>
              <a:t> century (UCSF, 2020).</a:t>
            </a:r>
          </a:p>
          <a:p>
            <a:pPr marL="0" indent="0">
              <a:buNone/>
            </a:pPr>
            <a:r>
              <a:rPr lang="en-US" dirty="0"/>
              <a:t>C.   Effects of raised </a:t>
            </a:r>
            <a:r>
              <a:rPr lang="en-US" dirty="0" err="1"/>
              <a:t>co2</a:t>
            </a:r>
            <a:r>
              <a:rPr lang="en-US" dirty="0"/>
              <a:t> levels needs further investigation.    </a:t>
            </a:r>
          </a:p>
        </p:txBody>
      </p:sp>
    </p:spTree>
    <p:extLst>
      <p:ext uri="{BB962C8B-B14F-4D97-AF65-F5344CB8AC3E}">
        <p14:creationId xmlns:p14="http://schemas.microsoft.com/office/powerpoint/2010/main" val="3003496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57486-2102-9C19-4722-FD30B07940EA}"/>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372F0DC-9F05-8F89-1CFC-01DF4731653E}"/>
              </a:ext>
            </a:extLst>
          </p:cNvPr>
          <p:cNvSpPr>
            <a:spLocks noGrp="1"/>
          </p:cNvSpPr>
          <p:nvPr>
            <p:ph idx="1"/>
          </p:nvPr>
        </p:nvSpPr>
        <p:spPr/>
        <p:txBody>
          <a:bodyPr/>
          <a:lstStyle/>
          <a:p>
            <a:pPr marL="0" indent="0">
              <a:buNone/>
            </a:pPr>
            <a:r>
              <a:rPr lang="en-US" dirty="0"/>
              <a:t>Primarily, properly fitted N-95 masks supply significant protection against respiratory viruses because of their filtering abilities. Consideration of particle size alone is inept in the conversation because of Brownian motion, electrostatic attraction, and van der Waals forces. </a:t>
            </a:r>
          </a:p>
          <a:p>
            <a:pPr marL="0" indent="0">
              <a:buNone/>
            </a:pPr>
            <a:r>
              <a:rPr lang="en-US" dirty="0"/>
              <a:t>An important conclusion can be determined by the science behind N-95 masks; frontline healthcare workers can depend on them for protection against respiratory viruses. </a:t>
            </a:r>
          </a:p>
        </p:txBody>
      </p:sp>
    </p:spTree>
    <p:extLst>
      <p:ext uri="{BB962C8B-B14F-4D97-AF65-F5344CB8AC3E}">
        <p14:creationId xmlns:p14="http://schemas.microsoft.com/office/powerpoint/2010/main" val="2731110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F022-30BC-395C-DD0E-FF8BC977AB1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07DF98D-D9B0-D5F3-743F-1B1A76C52F9F}"/>
              </a:ext>
            </a:extLst>
          </p:cNvPr>
          <p:cNvSpPr>
            <a:spLocks noGrp="1"/>
          </p:cNvSpPr>
          <p:nvPr>
            <p:ph idx="1"/>
          </p:nvPr>
        </p:nvSpPr>
        <p:spPr/>
        <p:txBody>
          <a:bodyPr/>
          <a:lstStyle/>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5C3AB0F4-DACB-24CC-F787-EE7C9AF6F19D}"/>
              </a:ext>
            </a:extLst>
          </p:cNvPr>
          <p:cNvPicPr>
            <a:picLocks noChangeAspect="1"/>
          </p:cNvPicPr>
          <p:nvPr/>
        </p:nvPicPr>
        <p:blipFill>
          <a:blip r:embed="rId2"/>
          <a:stretch>
            <a:fillRect/>
          </a:stretch>
        </p:blipFill>
        <p:spPr>
          <a:xfrm>
            <a:off x="720192" y="2051655"/>
            <a:ext cx="10268792" cy="1136131"/>
          </a:xfrm>
          <a:prstGeom prst="rect">
            <a:avLst/>
          </a:prstGeom>
        </p:spPr>
      </p:pic>
      <p:pic>
        <p:nvPicPr>
          <p:cNvPr id="7" name="Picture 6">
            <a:extLst>
              <a:ext uri="{FF2B5EF4-FFF2-40B4-BE49-F238E27FC236}">
                <a16:creationId xmlns:a16="http://schemas.microsoft.com/office/drawing/2014/main" id="{4C166F9D-51A3-BCF0-6FDD-97D37D996020}"/>
              </a:ext>
            </a:extLst>
          </p:cNvPr>
          <p:cNvPicPr>
            <a:picLocks noChangeAspect="1"/>
          </p:cNvPicPr>
          <p:nvPr/>
        </p:nvPicPr>
        <p:blipFill>
          <a:blip r:embed="rId3"/>
          <a:stretch>
            <a:fillRect/>
          </a:stretch>
        </p:blipFill>
        <p:spPr>
          <a:xfrm>
            <a:off x="720192" y="3512015"/>
            <a:ext cx="10204056" cy="1760651"/>
          </a:xfrm>
          <a:prstGeom prst="rect">
            <a:avLst/>
          </a:prstGeom>
        </p:spPr>
      </p:pic>
    </p:spTree>
    <p:extLst>
      <p:ext uri="{BB962C8B-B14F-4D97-AF65-F5344CB8AC3E}">
        <p14:creationId xmlns:p14="http://schemas.microsoft.com/office/powerpoint/2010/main" val="1176574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F956-763D-AFB8-30A6-7C381464F8E9}"/>
              </a:ext>
            </a:extLst>
          </p:cNvPr>
          <p:cNvSpPr>
            <a:spLocks noGrp="1"/>
          </p:cNvSpPr>
          <p:nvPr>
            <p:ph type="title"/>
          </p:nvPr>
        </p:nvSpPr>
        <p:spPr/>
        <p:txBody>
          <a:bodyPr/>
          <a:lstStyle/>
          <a:p>
            <a:r>
              <a:rPr lang="en-US" dirty="0"/>
              <a:t>References</a:t>
            </a:r>
          </a:p>
        </p:txBody>
      </p:sp>
      <p:pic>
        <p:nvPicPr>
          <p:cNvPr id="5" name="Content Placeholder 4">
            <a:extLst>
              <a:ext uri="{FF2B5EF4-FFF2-40B4-BE49-F238E27FC236}">
                <a16:creationId xmlns:a16="http://schemas.microsoft.com/office/drawing/2014/main" id="{075038AD-AC0E-DDED-1ED7-1C453FF265A1}"/>
              </a:ext>
            </a:extLst>
          </p:cNvPr>
          <p:cNvPicPr>
            <a:picLocks noGrp="1" noChangeAspect="1"/>
          </p:cNvPicPr>
          <p:nvPr>
            <p:ph idx="1"/>
          </p:nvPr>
        </p:nvPicPr>
        <p:blipFill>
          <a:blip r:embed="rId2"/>
          <a:stretch>
            <a:fillRect/>
          </a:stretch>
        </p:blipFill>
        <p:spPr>
          <a:xfrm>
            <a:off x="762000" y="1854731"/>
            <a:ext cx="10515600" cy="2159525"/>
          </a:xfrm>
        </p:spPr>
      </p:pic>
      <p:pic>
        <p:nvPicPr>
          <p:cNvPr id="7" name="Picture 6">
            <a:extLst>
              <a:ext uri="{FF2B5EF4-FFF2-40B4-BE49-F238E27FC236}">
                <a16:creationId xmlns:a16="http://schemas.microsoft.com/office/drawing/2014/main" id="{CB3D8CE1-03BB-2365-EB7F-12737110CBD0}"/>
              </a:ext>
            </a:extLst>
          </p:cNvPr>
          <p:cNvPicPr>
            <a:picLocks noChangeAspect="1"/>
          </p:cNvPicPr>
          <p:nvPr/>
        </p:nvPicPr>
        <p:blipFill>
          <a:blip r:embed="rId3"/>
          <a:stretch>
            <a:fillRect/>
          </a:stretch>
        </p:blipFill>
        <p:spPr>
          <a:xfrm>
            <a:off x="762000" y="4178299"/>
            <a:ext cx="10248900" cy="2159524"/>
          </a:xfrm>
          <a:prstGeom prst="rect">
            <a:avLst/>
          </a:prstGeom>
        </p:spPr>
      </p:pic>
    </p:spTree>
    <p:extLst>
      <p:ext uri="{BB962C8B-B14F-4D97-AF65-F5344CB8AC3E}">
        <p14:creationId xmlns:p14="http://schemas.microsoft.com/office/powerpoint/2010/main" val="3851807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D6571-992F-B173-87A7-2F4358435186}"/>
              </a:ext>
            </a:extLst>
          </p:cNvPr>
          <p:cNvSpPr>
            <a:spLocks noGrp="1"/>
          </p:cNvSpPr>
          <p:nvPr>
            <p:ph type="title"/>
          </p:nvPr>
        </p:nvSpPr>
        <p:spPr/>
        <p:txBody>
          <a:bodyPr/>
          <a:lstStyle/>
          <a:p>
            <a:r>
              <a:rPr lang="en-US" dirty="0"/>
              <a:t>References</a:t>
            </a:r>
          </a:p>
        </p:txBody>
      </p:sp>
      <p:pic>
        <p:nvPicPr>
          <p:cNvPr id="5" name="Content Placeholder 4">
            <a:extLst>
              <a:ext uri="{FF2B5EF4-FFF2-40B4-BE49-F238E27FC236}">
                <a16:creationId xmlns:a16="http://schemas.microsoft.com/office/drawing/2014/main" id="{404C2232-2838-9A99-3EE2-E48A59C70D4B}"/>
              </a:ext>
            </a:extLst>
          </p:cNvPr>
          <p:cNvPicPr>
            <a:picLocks noGrp="1" noChangeAspect="1"/>
          </p:cNvPicPr>
          <p:nvPr>
            <p:ph idx="1"/>
          </p:nvPr>
        </p:nvPicPr>
        <p:blipFill>
          <a:blip r:embed="rId2"/>
          <a:stretch>
            <a:fillRect/>
          </a:stretch>
        </p:blipFill>
        <p:spPr>
          <a:xfrm>
            <a:off x="838200" y="1529052"/>
            <a:ext cx="10515600" cy="1493693"/>
          </a:xfrm>
        </p:spPr>
      </p:pic>
      <p:pic>
        <p:nvPicPr>
          <p:cNvPr id="7" name="Picture 6">
            <a:extLst>
              <a:ext uri="{FF2B5EF4-FFF2-40B4-BE49-F238E27FC236}">
                <a16:creationId xmlns:a16="http://schemas.microsoft.com/office/drawing/2014/main" id="{3CE347BE-9994-8311-66A8-8BB09A6963F8}"/>
              </a:ext>
            </a:extLst>
          </p:cNvPr>
          <p:cNvPicPr>
            <a:picLocks noChangeAspect="1"/>
          </p:cNvPicPr>
          <p:nvPr/>
        </p:nvPicPr>
        <p:blipFill>
          <a:blip r:embed="rId3"/>
          <a:stretch>
            <a:fillRect/>
          </a:stretch>
        </p:blipFill>
        <p:spPr>
          <a:xfrm>
            <a:off x="838200" y="3022384"/>
            <a:ext cx="10266475" cy="1493693"/>
          </a:xfrm>
          <a:prstGeom prst="rect">
            <a:avLst/>
          </a:prstGeom>
        </p:spPr>
      </p:pic>
      <p:pic>
        <p:nvPicPr>
          <p:cNvPr id="9" name="Picture 8">
            <a:extLst>
              <a:ext uri="{FF2B5EF4-FFF2-40B4-BE49-F238E27FC236}">
                <a16:creationId xmlns:a16="http://schemas.microsoft.com/office/drawing/2014/main" id="{E5C2E7E8-D06B-D8E7-9D71-1AFF02BBF603}"/>
              </a:ext>
            </a:extLst>
          </p:cNvPr>
          <p:cNvPicPr>
            <a:picLocks noChangeAspect="1"/>
          </p:cNvPicPr>
          <p:nvPr/>
        </p:nvPicPr>
        <p:blipFill>
          <a:blip r:embed="rId4"/>
          <a:stretch>
            <a:fillRect/>
          </a:stretch>
        </p:blipFill>
        <p:spPr>
          <a:xfrm>
            <a:off x="914400" y="4881562"/>
            <a:ext cx="9848850" cy="1133475"/>
          </a:xfrm>
          <a:prstGeom prst="rect">
            <a:avLst/>
          </a:prstGeom>
        </p:spPr>
      </p:pic>
    </p:spTree>
    <p:extLst>
      <p:ext uri="{BB962C8B-B14F-4D97-AF65-F5344CB8AC3E}">
        <p14:creationId xmlns:p14="http://schemas.microsoft.com/office/powerpoint/2010/main" val="36807092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TotalTime>
  <Words>751</Words>
  <Application>Microsoft Office PowerPoint</Application>
  <PresentationFormat>Widescreen</PresentationFormat>
  <Paragraphs>81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Just the Science: N-95 Masks Protect Healthcare Workers</vt:lpstr>
      <vt:lpstr>The Propaganda</vt:lpstr>
      <vt:lpstr>The Propaganda</vt:lpstr>
      <vt:lpstr>The Propaganda</vt:lpstr>
      <vt:lpstr>The Propaganda</vt:lpstr>
      <vt:lpstr>“Masks don’t work.” End of discussion?</vt:lpstr>
      <vt:lpstr>Experiential Evidence</vt:lpstr>
      <vt:lpstr>The Science</vt:lpstr>
      <vt:lpstr>The Science</vt:lpstr>
      <vt:lpstr>Conclusion</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the Science: N-95 Masks Protect Healthcare Workers</dc:title>
  <dc:creator>Paul Dohse</dc:creator>
  <cp:lastModifiedBy>Paul Dohse</cp:lastModifiedBy>
  <cp:revision>1</cp:revision>
  <dcterms:created xsi:type="dcterms:W3CDTF">2023-10-07T19:06:54Z</dcterms:created>
  <dcterms:modified xsi:type="dcterms:W3CDTF">2023-10-08T03:18:55Z</dcterms:modified>
</cp:coreProperties>
</file>